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11" Type="http://schemas.openxmlformats.org/officeDocument/2006/relationships/slide" Target="slides/slide6.xml"/><Relationship Id="rId22" Type="http://schemas.openxmlformats.org/officeDocument/2006/relationships/font" Target="fonts/Inter-boldItalic.fntdata"/><Relationship Id="rId10" Type="http://schemas.openxmlformats.org/officeDocument/2006/relationships/slide" Target="slides/slide5.xml"/><Relationship Id="rId21" Type="http://schemas.openxmlformats.org/officeDocument/2006/relationships/font" Target="fonts/Inter-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Halant-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Inter-regular.fntdata"/><Relationship Id="rId6" Type="http://schemas.openxmlformats.org/officeDocument/2006/relationships/slide" Target="slides/slide1.xml"/><Relationship Id="rId18" Type="http://schemas.openxmlformats.org/officeDocument/2006/relationships/font" Target="fonts/Halant-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05cc87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05cc87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d6310cb54a_0_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d6310cb54a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2d6310cb54a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2d6310cb54a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d6310cb54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d6310cb54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af1b3054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af1b305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0605cc87ef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0605cc87ef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1af1b30544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1af1b30544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0605cc87ef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0605cc87ef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d6310cb54a_0_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d6310cb54a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d6310cb54a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d6310cb54a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d6310cb54a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d6310cb54a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pk7bH89YfYm38gXpOUitz0hDiS-Y8jJPU2x23JoYp7Y/edit?usp=sharing" TargetMode="External"/><Relationship Id="rId6" Type="http://schemas.openxmlformats.org/officeDocument/2006/relationships/hyperlink" Target="https://docs.google.com/presentation/d/1pk7bH89YfYm38gXpOUitz0hDiS-Y8jJPU2x23JoYp7Y/edit?usp=sharing" TargetMode="External"/><Relationship Id="rId7" Type="http://schemas.openxmlformats.org/officeDocument/2006/relationships/hyperlink" Target="https://en.unesco.org/silkroad/silkroad-interactive-map" TargetMode="External"/><Relationship Id="rId8" Type="http://schemas.openxmlformats.org/officeDocument/2006/relationships/hyperlink" Target="https://en.unesco.org/silkroad/about-silk-road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Silk Roads </a:t>
            </a:r>
            <a:r>
              <a:rPr lang="en" sz="2400">
                <a:solidFill>
                  <a:schemeClr val="dk1"/>
                </a:solidFill>
                <a:latin typeface="Halant"/>
                <a:ea typeface="Halant"/>
                <a:cs typeface="Halant"/>
                <a:sym typeface="Halant"/>
              </a:rPr>
              <a:t>Trade Routes Newscast</a:t>
            </a:r>
            <a:endParaRPr sz="24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8" name="Google Shape;58;p13"/>
          <p:cNvSpPr txBox="1"/>
          <p:nvPr/>
        </p:nvSpPr>
        <p:spPr>
          <a:xfrm>
            <a:off x="594300" y="655288"/>
            <a:ext cx="6583800" cy="3555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With your group, you will create a “newscast” that focuses on an assigned </a:t>
            </a:r>
            <a:r>
              <a:rPr lang="en" sz="1200">
                <a:solidFill>
                  <a:schemeClr val="dk1"/>
                </a:solidFill>
                <a:latin typeface="Inter"/>
                <a:ea typeface="Inter"/>
                <a:cs typeface="Inter"/>
                <a:sym typeface="Inter"/>
              </a:rPr>
              <a:t>trade</a:t>
            </a:r>
            <a:r>
              <a:rPr lang="en" sz="1200">
                <a:solidFill>
                  <a:schemeClr val="dk1"/>
                </a:solidFill>
                <a:latin typeface="Inter"/>
                <a:ea typeface="Inter"/>
                <a:cs typeface="Inter"/>
                <a:sym typeface="Inter"/>
              </a:rPr>
              <a:t> route in Afro-Eurasia. Your project will include the following: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Coverage of a “news story” about your assigned trade route. This should include information on the goods/ideas traded, where it is located, and what major empires/kingdoms are impacted by the trade route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“commercial” about a key technology that influenced trade development along that trade route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An interview with a key figure related to the trade route (Marco Polo, Ibn Battuta, Zheng He, Mansa Musa, etc.)</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Answer the following questions to help guide you as you write your newscast.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You can use the </a:t>
            </a:r>
            <a:r>
              <a:rPr lang="en" sz="1200" u="sng">
                <a:solidFill>
                  <a:schemeClr val="hlink"/>
                </a:solidFill>
                <a:latin typeface="Inter"/>
                <a:ea typeface="Inter"/>
                <a:cs typeface="Inter"/>
                <a:sym typeface="Inter"/>
                <a:hlinkClick r:id="rId5"/>
              </a:rPr>
              <a:t>Silk Roads </a:t>
            </a:r>
            <a:r>
              <a:rPr lang="en" sz="1200" u="sng">
                <a:solidFill>
                  <a:schemeClr val="hlink"/>
                </a:solidFill>
                <a:latin typeface="Inter"/>
                <a:ea typeface="Inter"/>
                <a:cs typeface="Inter"/>
                <a:sym typeface="Inter"/>
                <a:hlinkClick r:id="rId6"/>
              </a:rPr>
              <a:t>Trade Routes Presentation</a:t>
            </a:r>
            <a:r>
              <a:rPr lang="en" sz="1200">
                <a:solidFill>
                  <a:schemeClr val="dk1"/>
                </a:solidFill>
                <a:latin typeface="Inter"/>
                <a:ea typeface="Inter"/>
                <a:cs typeface="Inter"/>
                <a:sym typeface="Inter"/>
              </a:rPr>
              <a:t> to get you started on your research. Linked below are some websites that will also help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Silk Road Interactive Map</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Silk Roads</a:t>
            </a:r>
            <a:endParaRPr sz="1200">
              <a:solidFill>
                <a:schemeClr val="dk1"/>
              </a:solidFill>
              <a:latin typeface="Inter"/>
              <a:ea typeface="Inter"/>
              <a:cs typeface="Inter"/>
              <a:sym typeface="Inter"/>
            </a:endParaRPr>
          </a:p>
        </p:txBody>
      </p:sp>
      <p:sp>
        <p:nvSpPr>
          <p:cNvPr id="59" name="Google Shape;59;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Interview Script (Exemplar)</a:t>
            </a:r>
            <a:endParaRPr sz="2400">
              <a:solidFill>
                <a:schemeClr val="dk1"/>
              </a:solidFill>
              <a:latin typeface="Halant"/>
              <a:ea typeface="Halant"/>
              <a:cs typeface="Halant"/>
              <a:sym typeface="Halant"/>
            </a:endParaRPr>
          </a:p>
        </p:txBody>
      </p:sp>
      <p:pic>
        <p:nvPicPr>
          <p:cNvPr id="150" name="Google Shape;150;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22"/>
          <p:cNvSpPr txBox="1"/>
          <p:nvPr/>
        </p:nvSpPr>
        <p:spPr>
          <a:xfrm>
            <a:off x="2919163" y="93269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2" name="Google Shape;152;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3" name="Google Shape;153;p22"/>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interview with a key figure below.</a:t>
            </a:r>
            <a:endParaRPr sz="1200">
              <a:solidFill>
                <a:schemeClr val="dk1"/>
              </a:solidFill>
              <a:latin typeface="Inter"/>
              <a:ea typeface="Inter"/>
              <a:cs typeface="Inter"/>
              <a:sym typeface="Inter"/>
            </a:endParaRPr>
          </a:p>
        </p:txBody>
      </p:sp>
      <p:sp>
        <p:nvSpPr>
          <p:cNvPr id="154" name="Google Shape;154;p22"/>
          <p:cNvSpPr txBox="1"/>
          <p:nvPr/>
        </p:nvSpPr>
        <p:spPr>
          <a:xfrm>
            <a:off x="509700" y="96060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H</a:t>
            </a:r>
            <a:r>
              <a:rPr b="1" lang="en" sz="1200">
                <a:solidFill>
                  <a:srgbClr val="E95C3D"/>
                </a:solidFill>
                <a:latin typeface="Inter"/>
                <a:ea typeface="Inter"/>
                <a:cs typeface="Inter"/>
                <a:sym typeface="Inter"/>
              </a:rPr>
              <a:t>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“Welcome to Trade Route Voices! Today, we’re honored to have Marco Polo, the Venetian merchant and explorer whose travels along the Silk Road opened Europe’s eyes to the wonders of Asia. Welcome, Marco Polo!”</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Marco Polo:</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“Thank you. It’s a pleasure to be here.”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“Your journey to the court of Kublai Khan is legendary. What inspired you to embark on such a perilous trip?”</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Marco Polo:</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“My family were merchants, and the Silk Road offered incredible opportunities to trade goods like silk, spices, and jewels. Beyond trade, I was eager to explore distant lands and learn about their cultures.”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“What challenges did you face during your travels?”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Marco Polo:</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“The journey was long and dangerous, crossing mountains, deserts, and regions often plagued by bandits. However, the well-maintained infrastructure of the Mongol Empire and the hospitality of local communities made the journey manageable.”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“Your writings introduced Europe to Asia’s wealth and innovation. What impact do you think this had?”</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Marco Polo:</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“My stories opened Europe’s eyes to the advancements in Asia, from paper money to grand cities like Beijing. They also fostered curiosity and inspired future exploration and trade between East and West.”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“Thank you, Marco Polo, for sharing your incredible adventures. Your contributions to the Silk Road’s legacy are undeniable.”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p:txBody>
      </p:sp>
      <p:sp>
        <p:nvSpPr>
          <p:cNvPr id="155" name="Google Shape;155;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Interview Script (Exemplar)</a:t>
            </a:r>
            <a:endParaRPr sz="2400">
              <a:solidFill>
                <a:schemeClr val="dk1"/>
              </a:solidFill>
              <a:latin typeface="Halant"/>
              <a:ea typeface="Halant"/>
              <a:cs typeface="Halant"/>
              <a:sym typeface="Halant"/>
            </a:endParaRPr>
          </a:p>
        </p:txBody>
      </p:sp>
      <p:pic>
        <p:nvPicPr>
          <p:cNvPr id="161" name="Google Shape;161;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2" name="Google Shape;162;p23"/>
          <p:cNvSpPr txBox="1"/>
          <p:nvPr/>
        </p:nvSpPr>
        <p:spPr>
          <a:xfrm>
            <a:off x="2919163" y="93269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3" name="Google Shape;163;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4" name="Google Shape;164;p23"/>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interview with a key figure below.</a:t>
            </a:r>
            <a:endParaRPr sz="1200">
              <a:solidFill>
                <a:schemeClr val="dk1"/>
              </a:solidFill>
              <a:latin typeface="Inter"/>
              <a:ea typeface="Inter"/>
              <a:cs typeface="Inter"/>
              <a:sym typeface="Inter"/>
            </a:endParaRPr>
          </a:p>
        </p:txBody>
      </p:sp>
      <p:sp>
        <p:nvSpPr>
          <p:cNvPr id="165" name="Google Shape;165;p23"/>
          <p:cNvSpPr txBox="1"/>
          <p:nvPr/>
        </p:nvSpPr>
        <p:spPr>
          <a:xfrm>
            <a:off x="509700" y="118790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Marco Polo:</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Silk Road is a bridge between worlds, and I am honored to have been part of its history. Thank you.”</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Host:</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“That’s all for today on Trade Route Voices. Stay tuned for more stories from history’s greatest travelers!”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p:txBody>
      </p:sp>
      <p:sp>
        <p:nvSpPr>
          <p:cNvPr id="166" name="Google Shape;166;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Research </a:t>
            </a:r>
            <a:endParaRPr sz="24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7" name="Google Shape;67;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8" name="Google Shape;68;p14"/>
          <p:cNvSpPr txBox="1"/>
          <p:nvPr/>
        </p:nvSpPr>
        <p:spPr>
          <a:xfrm>
            <a:off x="594300" y="655288"/>
            <a:ext cx="6583800" cy="8311800"/>
          </a:xfrm>
          <a:prstGeom prst="rect">
            <a:avLst/>
          </a:prstGeom>
          <a:noFill/>
          <a:ln>
            <a:noFill/>
          </a:ln>
        </p:spPr>
        <p:txBody>
          <a:bodyPr anchorCtr="0" anchor="t" bIns="91425" lIns="91425" spcFirstLastPara="1" rIns="91425" wrap="square" tIns="91425">
            <a:sp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significance of your assigned trade route.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and explain three goods/ ideas/ technologies/ beliefs that diffused along your assigned trade route.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 key technology that fostered trade along your assigned trade route and explain how it increased trade.</a:t>
            </a:r>
            <a:r>
              <a:rPr b="1" lang="en" sz="1200">
                <a:solidFill>
                  <a:schemeClr val="dk1"/>
                </a:solidFill>
                <a:latin typeface="Inter"/>
                <a:ea typeface="Inter"/>
                <a:cs typeface="Inter"/>
                <a:sym typeface="Inter"/>
              </a:rPr>
              <a:t> </a:t>
            </a: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figure who traveled along your assigned trade route and explain their significance.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your trade route to one of the other trade routes. Think about was traded, what ideas diffused, what technologies were used, etc.</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Instructions</a:t>
            </a:r>
            <a:endParaRPr sz="24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7" name="Google Shape;77;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8" name="Google Shape;78;p15"/>
          <p:cNvSpPr txBox="1"/>
          <p:nvPr/>
        </p:nvSpPr>
        <p:spPr>
          <a:xfrm>
            <a:off x="594300" y="582538"/>
            <a:ext cx="6583800" cy="8404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u="sng">
                <a:solidFill>
                  <a:schemeClr val="dk1"/>
                </a:solidFill>
                <a:latin typeface="Inter"/>
                <a:ea typeface="Inter"/>
                <a:cs typeface="Inter"/>
                <a:sym typeface="Inter"/>
              </a:rPr>
              <a:t>News Story Guidelines</a:t>
            </a:r>
            <a:endParaRPr b="1" u="sng">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Purpose</a:t>
            </a:r>
            <a:r>
              <a:rPr lang="en" sz="1200">
                <a:solidFill>
                  <a:schemeClr val="dk1"/>
                </a:solidFill>
                <a:latin typeface="Inter"/>
                <a:ea typeface="Inter"/>
                <a:cs typeface="Inter"/>
                <a:sym typeface="Inter"/>
              </a:rPr>
              <a:t>: To inform viewers about your trade route’s importance.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Structure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Opening Anchor Segment</a:t>
            </a:r>
            <a:r>
              <a:rPr lang="en" sz="1200">
                <a:solidFill>
                  <a:schemeClr val="dk1"/>
                </a:solidFill>
                <a:latin typeface="Inter"/>
                <a:ea typeface="Inter"/>
                <a:cs typeface="Inter"/>
                <a:sym typeface="Inter"/>
              </a:rPr>
              <a:t>: Start with a brief introduction:</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Name your trade route (e.g., Silk Road, Trans-Saharan Trade, Indian Ocean Trade Network).</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Identify the geographical location (major regions or continents it connects).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Key Details</a:t>
            </a:r>
            <a:r>
              <a:rPr lang="en" sz="1200">
                <a:solidFill>
                  <a:schemeClr val="dk1"/>
                </a:solidFill>
                <a:latin typeface="Inter"/>
                <a:ea typeface="Inter"/>
                <a:cs typeface="Inter"/>
                <a:sym typeface="Inter"/>
              </a:rPr>
              <a:t>: Cover the following in your story:</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goods are traded (e.g., silk, spices, gold, salt)?</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ideas or religions are spread (e.g., Buddhism, Islam, cultural practices)?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Which major empires or kingdoms are involved (e.g., Mongols, Mali, Gupta, or Abbasid)?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Closing</a:t>
            </a:r>
            <a:r>
              <a:rPr lang="en" sz="1200">
                <a:solidFill>
                  <a:schemeClr val="dk1"/>
                </a:solidFill>
                <a:latin typeface="Inter"/>
                <a:ea typeface="Inter"/>
                <a:cs typeface="Inter"/>
                <a:sym typeface="Inter"/>
              </a:rPr>
              <a:t>: Summarize why this trade route is significant to Afro-Eurasian societies.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u="sng">
                <a:solidFill>
                  <a:schemeClr val="dk1"/>
                </a:solidFill>
                <a:latin typeface="Inter"/>
                <a:ea typeface="Inter"/>
                <a:cs typeface="Inter"/>
                <a:sym typeface="Inter"/>
              </a:rPr>
              <a:t>Commercial Guidelines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Purpose</a:t>
            </a:r>
            <a:r>
              <a:rPr lang="en" sz="1200">
                <a:solidFill>
                  <a:schemeClr val="dk1"/>
                </a:solidFill>
                <a:latin typeface="Inter"/>
                <a:ea typeface="Inter"/>
                <a:cs typeface="Inter"/>
                <a:sym typeface="Inter"/>
              </a:rPr>
              <a:t>: To advertise a key technology that impacted trade along your route.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Structure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Product Name</a:t>
            </a:r>
            <a:r>
              <a:rPr lang="en" sz="1200">
                <a:solidFill>
                  <a:schemeClr val="dk1"/>
                </a:solidFill>
                <a:latin typeface="Inter"/>
                <a:ea typeface="Inter"/>
                <a:cs typeface="Inter"/>
                <a:sym typeface="Inter"/>
              </a:rPr>
              <a:t>: Introduce the technology or innovation (e.g., camel saddle, dhow ships, paper money, or compass).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Explain how the technology works and why it’s important for trade on this route.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Creative Hook</a:t>
            </a:r>
            <a:r>
              <a:rPr lang="en" sz="1200">
                <a:solidFill>
                  <a:schemeClr val="dk1"/>
                </a:solidFill>
                <a:latin typeface="Inter"/>
                <a:ea typeface="Inter"/>
                <a:cs typeface="Inter"/>
                <a:sym typeface="Inter"/>
              </a:rPr>
              <a:t>: Use a catchy slogan or demonstration to show how the technology improves trade efficiency.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u="sng">
                <a:solidFill>
                  <a:schemeClr val="dk1"/>
                </a:solidFill>
                <a:latin typeface="Inter"/>
                <a:ea typeface="Inter"/>
                <a:cs typeface="Inter"/>
                <a:sym typeface="Inter"/>
              </a:rPr>
              <a:t>Interview Guidelines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Purpose</a:t>
            </a:r>
            <a:r>
              <a:rPr lang="en" sz="1200">
                <a:solidFill>
                  <a:schemeClr val="dk1"/>
                </a:solidFill>
                <a:latin typeface="Inter"/>
                <a:ea typeface="Inter"/>
                <a:cs typeface="Inter"/>
                <a:sym typeface="Inter"/>
              </a:rPr>
              <a:t>: To highlight the experiences of a historical figure connected to your trade route.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br>
              <a:rPr lang="en" sz="1200">
                <a:solidFill>
                  <a:schemeClr val="dk1"/>
                </a:solidFill>
                <a:latin typeface="Inter"/>
                <a:ea typeface="Inter"/>
                <a:cs typeface="Inter"/>
                <a:sym typeface="Inter"/>
              </a:rPr>
            </a:br>
            <a:r>
              <a:rPr b="1" lang="en" sz="1200">
                <a:solidFill>
                  <a:schemeClr val="dk1"/>
                </a:solidFill>
                <a:latin typeface="Inter"/>
                <a:ea typeface="Inter"/>
                <a:cs typeface="Inter"/>
                <a:sym typeface="Inter"/>
              </a:rPr>
              <a:t>Structure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Introduction of Guest</a:t>
            </a:r>
            <a:r>
              <a:rPr lang="en" sz="1200">
                <a:solidFill>
                  <a:schemeClr val="dk1"/>
                </a:solidFill>
                <a:latin typeface="Inter"/>
                <a:ea typeface="Inter"/>
                <a:cs typeface="Inter"/>
                <a:sym typeface="Inter"/>
              </a:rPr>
              <a:t>: Briefly introduce the person being interviewed and their connection to the trade route (e.g., "Today, we welcome Marco Polo, a traveler who journeyed along the Silk Road!").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Questions and Answers</a:t>
            </a:r>
            <a:r>
              <a:rPr lang="en" sz="1200">
                <a:solidFill>
                  <a:schemeClr val="dk1"/>
                </a:solidFill>
                <a:latin typeface="Inter"/>
                <a:ea typeface="Inter"/>
                <a:cs typeface="Inter"/>
                <a:sym typeface="Inter"/>
              </a:rPr>
              <a:t>: Prepare at least 3-5 historically accurate questions to ask your guest, such as: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motivated you to travel this trade route?</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challenges did you face along the way?</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did the trade route affect the people or places you visited?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Wrap-Up</a:t>
            </a:r>
            <a:r>
              <a:rPr lang="en" sz="1200">
                <a:solidFill>
                  <a:schemeClr val="dk1"/>
                </a:solidFill>
                <a:latin typeface="Inter"/>
                <a:ea typeface="Inter"/>
                <a:cs typeface="Inter"/>
                <a:sym typeface="Inter"/>
              </a:rPr>
              <a:t>: Conclude with how this person’s actions or experiences highlight the importance of the trade route.</a:t>
            </a:r>
            <a:endParaRPr sz="1200">
              <a:solidFill>
                <a:schemeClr val="dk1"/>
              </a:solidFill>
              <a:latin typeface="Inter"/>
              <a:ea typeface="Inter"/>
              <a:cs typeface="Inter"/>
              <a:sym typeface="Inter"/>
            </a:endParaRPr>
          </a:p>
        </p:txBody>
      </p:sp>
      <p:sp>
        <p:nvSpPr>
          <p:cNvPr id="79" name="Google Shape;7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 Story</a:t>
            </a:r>
            <a:endParaRPr sz="24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7" name="Google Shape;87;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8" name="Google Shape;88;p16"/>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news story below.</a:t>
            </a:r>
            <a:endParaRPr sz="1200">
              <a:solidFill>
                <a:schemeClr val="dk1"/>
              </a:solidFill>
              <a:latin typeface="Inter"/>
              <a:ea typeface="Inter"/>
              <a:cs typeface="Inter"/>
              <a:sym typeface="Inter"/>
            </a:endParaRPr>
          </a:p>
        </p:txBody>
      </p:sp>
      <p:sp>
        <p:nvSpPr>
          <p:cNvPr id="89" name="Google Shape;89;p16"/>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rgbClr val="595959"/>
              </a:solidFill>
              <a:latin typeface="Inter"/>
              <a:ea typeface="Inter"/>
              <a:cs typeface="Inter"/>
              <a:sym typeface="Inter"/>
            </a:endParaRPr>
          </a:p>
        </p:txBody>
      </p:sp>
      <p:sp>
        <p:nvSpPr>
          <p:cNvPr id="90" name="Google Shape;90;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500">
                <a:solidFill>
                  <a:schemeClr val="dk1"/>
                </a:solidFill>
                <a:latin typeface="Halant"/>
                <a:ea typeface="Halant"/>
                <a:cs typeface="Halant"/>
                <a:sym typeface="Halant"/>
              </a:rPr>
              <a:t>Trade Routes Technology Commercial </a:t>
            </a:r>
            <a:endParaRPr sz="2900">
              <a:solidFill>
                <a:schemeClr val="dk1"/>
              </a:solidFill>
              <a:latin typeface="Halant"/>
              <a:ea typeface="Halant"/>
              <a:cs typeface="Halant"/>
              <a:sym typeface="Halant"/>
            </a:endParaRPr>
          </a:p>
        </p:txBody>
      </p:sp>
      <p:pic>
        <p:nvPicPr>
          <p:cNvPr id="96" name="Google Shape;96;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technology commercial below.</a:t>
            </a:r>
            <a:endParaRPr sz="1200">
              <a:solidFill>
                <a:schemeClr val="dk1"/>
              </a:solidFill>
              <a:latin typeface="Inter"/>
              <a:ea typeface="Inter"/>
              <a:cs typeface="Inter"/>
              <a:sym typeface="Inter"/>
            </a:endParaRPr>
          </a:p>
        </p:txBody>
      </p:sp>
      <p:sp>
        <p:nvSpPr>
          <p:cNvPr id="100" name="Google Shape;100;p17"/>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rgbClr val="595959"/>
              </a:solidFill>
              <a:latin typeface="Inter"/>
              <a:ea typeface="Inter"/>
              <a:cs typeface="Inter"/>
              <a:sym typeface="Inter"/>
            </a:endParaRPr>
          </a:p>
        </p:txBody>
      </p:sp>
      <p:sp>
        <p:nvSpPr>
          <p:cNvPr id="101" name="Google Shape;10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5" name="Shape 105"/>
        <p:cNvGrpSpPr/>
        <p:nvPr/>
      </p:nvGrpSpPr>
      <p:grpSpPr>
        <a:xfrm>
          <a:off x="0" y="0"/>
          <a:ext cx="0" cy="0"/>
          <a:chOff x="0" y="0"/>
          <a:chExt cx="0" cy="0"/>
        </a:xfrm>
      </p:grpSpPr>
      <p:sp>
        <p:nvSpPr>
          <p:cNvPr id="106" name="Google Shape;106;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Interview Script</a:t>
            </a:r>
            <a:endParaRPr sz="2400">
              <a:solidFill>
                <a:schemeClr val="dk1"/>
              </a:solidFill>
              <a:latin typeface="Halant"/>
              <a:ea typeface="Halant"/>
              <a:cs typeface="Halant"/>
              <a:sym typeface="Halant"/>
            </a:endParaRPr>
          </a:p>
        </p:txBody>
      </p:sp>
      <p:pic>
        <p:nvPicPr>
          <p:cNvPr id="107" name="Google Shape;107;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8" name="Google Shape;10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9" name="Google Shape;109;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0" name="Google Shape;110;p18"/>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interview with a key figure below.</a:t>
            </a:r>
            <a:endParaRPr sz="1200">
              <a:solidFill>
                <a:schemeClr val="dk1"/>
              </a:solidFill>
              <a:latin typeface="Inter"/>
              <a:ea typeface="Inter"/>
              <a:cs typeface="Inter"/>
              <a:sym typeface="Inter"/>
            </a:endParaRPr>
          </a:p>
        </p:txBody>
      </p:sp>
      <p:sp>
        <p:nvSpPr>
          <p:cNvPr id="111" name="Google Shape;111;p18"/>
          <p:cNvSpPr txBox="1"/>
          <p:nvPr/>
        </p:nvSpPr>
        <p:spPr>
          <a:xfrm>
            <a:off x="556825" y="13330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rgbClr val="595959"/>
              </a:solidFill>
              <a:latin typeface="Inter"/>
              <a:ea typeface="Inter"/>
              <a:cs typeface="Inter"/>
              <a:sym typeface="Inter"/>
            </a:endParaRPr>
          </a:p>
        </p:txBody>
      </p:sp>
      <p:sp>
        <p:nvSpPr>
          <p:cNvPr id="112" name="Google Shape;112;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Research (Exemplar)</a:t>
            </a:r>
            <a:endParaRPr sz="2400">
              <a:solidFill>
                <a:schemeClr val="dk1"/>
              </a:solidFill>
              <a:latin typeface="Halant"/>
              <a:ea typeface="Halant"/>
              <a:cs typeface="Halant"/>
              <a:sym typeface="Halant"/>
            </a:endParaRPr>
          </a:p>
        </p:txBody>
      </p:sp>
      <p:pic>
        <p:nvPicPr>
          <p:cNvPr id="118" name="Google Shape;118;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0" name="Google Shape;120;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1" name="Google Shape;121;p19"/>
          <p:cNvSpPr txBox="1"/>
          <p:nvPr/>
        </p:nvSpPr>
        <p:spPr>
          <a:xfrm>
            <a:off x="594300" y="655288"/>
            <a:ext cx="6583800" cy="8496600"/>
          </a:xfrm>
          <a:prstGeom prst="rect">
            <a:avLst/>
          </a:prstGeom>
          <a:noFill/>
          <a:ln>
            <a:noFill/>
          </a:ln>
        </p:spPr>
        <p:txBody>
          <a:bodyPr anchorCtr="0" anchor="t" bIns="91425" lIns="91425" spcFirstLastPara="1" rIns="91425" wrap="square" tIns="91425">
            <a:sp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significance of your assigned trade route.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a:t>
            </a:r>
            <a:r>
              <a:rPr b="1" lang="en" sz="1200">
                <a:solidFill>
                  <a:srgbClr val="E95C3D"/>
                </a:solidFill>
                <a:latin typeface="Inter"/>
                <a:ea typeface="Inter"/>
                <a:cs typeface="Inter"/>
                <a:sym typeface="Inter"/>
              </a:rPr>
              <a:t>he Silk Road was a network of trade routes that connected East Asia, the Middle East, and Europe from around 130 BCE to the 15th century. It was significant for facilitating cultural exchange, economic growth, and the spread of ideas, religions, and technologies across Afro-Eurasia. The Silk Road not only boosted trade but also linked diverse civilizations, helping to shape the development of major empires such as the Han Dynasty, the Byzantine Empire, and the Mongol Empire.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and explain three goods/ ideas/ technologies/ beliefs that diffused along your assigned trade route.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Silk: Originating from China, silk was highly sought after in Europe and the Middle East. It became a symbol of luxury and wealth.</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Religions: Buddhism, Zoroastrianism, and Islam spread along the Silk Road, influencing societies and fostering cultural exchange. For example, Buddhist monasteries served as rest stops for traders.</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Gunpowder: Invented in China, gunpowder traveled westward, impacting military technology in Europe and the Middle East.</a:t>
            </a:r>
            <a:endParaRPr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 key technology that fostered trade along your assigned trade route and explain how it increased trade.</a:t>
            </a:r>
            <a:r>
              <a:rPr b="1" lang="en" sz="1200">
                <a:solidFill>
                  <a:schemeClr val="dk1"/>
                </a:solidFill>
                <a:latin typeface="Inter"/>
                <a:ea typeface="Inter"/>
                <a:cs typeface="Inter"/>
                <a:sym typeface="Inter"/>
              </a:rPr>
              <a:t> </a:t>
            </a:r>
            <a:endParaRPr b="1" sz="1200">
              <a:solidFill>
                <a:srgbClr val="FF0000"/>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Caravanserais were key technologies along the Silk Road. These roadside inns provided safe lodging for merchants and their animals, allowing them to travel longer distances and exchange goods and ideas efficiently. They also acted as hubs for cultural exchange and facilitated trade security.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figure who traveled along your assigned trade route and explain their significance.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Marco Polo, a Venetian merchant, traveled along the Silk Road in the 13th century. His accounts of his journey to the court of Kublai Khan in China were recorded in The Travels of Marco Polo. His writings introduced Europeans to Chinese innovations, such as paper money and the postal system, inspiring further exploration and trade.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your trade route to one of the other trade routes. Think about was traded, what ideas diffused, what technologies were used, etc.</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While the Silk Road primarily facilitated overland trade, the Indian Ocean Trade Network relied on maritime routes. Key differences include: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Goods Traded: The Silk Road focused on luxury items like silk and spices, whereas the Indian Ocean Network traded bulk goods such as timber, ivory, and grain.</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Ideas Diffused: Both routes spread religions, but the Indian Ocean Network saw the diffusion of Islam to coastal areas like East Africa and Southeast Asia.</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Technologies: The Silk Road relied on caravanserais and pack animals, while the Indian Ocean Trade Network used maritime innovations like the dhow and lateen sail to navigate monsoon winds.</a:t>
            </a:r>
            <a:endParaRPr sz="1200">
              <a:solidFill>
                <a:srgbClr val="E95C3D"/>
              </a:solidFill>
              <a:latin typeface="Inter"/>
              <a:ea typeface="Inter"/>
              <a:cs typeface="Inter"/>
              <a:sym typeface="Inter"/>
            </a:endParaRPr>
          </a:p>
        </p:txBody>
      </p:sp>
      <p:sp>
        <p:nvSpPr>
          <p:cNvPr id="122" name="Google Shape;122;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 Story (Exemplar)</a:t>
            </a:r>
            <a:endParaRPr sz="2400">
              <a:solidFill>
                <a:schemeClr val="dk1"/>
              </a:solidFill>
              <a:latin typeface="Halant"/>
              <a:ea typeface="Halant"/>
              <a:cs typeface="Halant"/>
              <a:sym typeface="Halant"/>
            </a:endParaRPr>
          </a:p>
        </p:txBody>
      </p:sp>
      <p:pic>
        <p:nvPicPr>
          <p:cNvPr id="128" name="Google Shape;128;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9" name="Google Shape;129;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0" name="Google Shape;130;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1" name="Google Shape;131;p20"/>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news story below.</a:t>
            </a:r>
            <a:endParaRPr sz="1200">
              <a:solidFill>
                <a:schemeClr val="dk1"/>
              </a:solidFill>
              <a:latin typeface="Inter"/>
              <a:ea typeface="Inter"/>
              <a:cs typeface="Inter"/>
              <a:sym typeface="Inter"/>
            </a:endParaRPr>
          </a:p>
        </p:txBody>
      </p:sp>
      <p:sp>
        <p:nvSpPr>
          <p:cNvPr id="132" name="Google Shape;132;p20"/>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“Good evening, and welcome to Global Exchange News! Tonight, we explore the legendary Silk Road, a vast network of land and sea routes connecting East Asia, Central Asia, the Middle East, and Europe.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Known as the highway of ancient commerce, the Silk Road facilitated the exchange of luxury goods like silk, spices, porcelain, and precious metals. But it wasn’t just about goods—Buddhism, Christianity, Islam, and other ideas traveled along this route, profoundly shaping societies.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Empires such as the Han Dynasty, the Roman Empire, and later the Mongol Empire played pivotal roles in maintaining and expanding the Silk Road. Cities like Samarkand and Kashgar became hubs of trade and cultural interaction, where merchants, scholars, and travelers exchanged goods, stories, and ideas.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The Silk Road wasn’t just a trade route—it was the lifeblood of connection across Afro-Eurasia, spreading goods, knowledge, and cultures that shaped the world. That’s all for now on Global Exchange News—where history meets discovery!”</a:t>
            </a:r>
            <a:endParaRPr b="1" sz="1200">
              <a:solidFill>
                <a:srgbClr val="E95C3D"/>
              </a:solidFill>
              <a:latin typeface="Inter"/>
              <a:ea typeface="Inter"/>
              <a:cs typeface="Inter"/>
              <a:sym typeface="Inter"/>
            </a:endParaRPr>
          </a:p>
        </p:txBody>
      </p:sp>
      <p:sp>
        <p:nvSpPr>
          <p:cNvPr id="133" name="Google Shape;133;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Trade Routes Technology Commercial (Exemplar)</a:t>
            </a:r>
            <a:endParaRPr sz="2400">
              <a:solidFill>
                <a:schemeClr val="dk1"/>
              </a:solidFill>
              <a:latin typeface="Halant"/>
              <a:ea typeface="Halant"/>
              <a:cs typeface="Halant"/>
              <a:sym typeface="Halant"/>
            </a:endParaRPr>
          </a:p>
        </p:txBody>
      </p:sp>
      <p:pic>
        <p:nvPicPr>
          <p:cNvPr id="139" name="Google Shape;139;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1" name="Google Shape;141;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2" name="Google Shape;142;p21"/>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technology commercial below.</a:t>
            </a:r>
            <a:endParaRPr sz="1200">
              <a:solidFill>
                <a:schemeClr val="dk1"/>
              </a:solidFill>
              <a:latin typeface="Inter"/>
              <a:ea typeface="Inter"/>
              <a:cs typeface="Inter"/>
              <a:sym typeface="Inter"/>
            </a:endParaRPr>
          </a:p>
        </p:txBody>
      </p:sp>
      <p:sp>
        <p:nvSpPr>
          <p:cNvPr id="143" name="Google Shape;143;p21"/>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“Traders, are you tired of losing your way along the Silk Road’s treacherous paths? Worry no more! Introducing the Compass, the revolutionary navigation tool that ensures you’ll always find your direction.</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Originally developed in China, this game-changing technology uses Earth’s magnetic field to guide you, whether you’re trekking the mountains of Central Asia or crossing the deserts of Persia. With the Compass, merchants can confidently reach bustling hubs like Samarkand and Constantinople.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So, why risk your cargo of silks, spices, or gold? Navigate with precision using the Compass!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Compass: Your guide to success on the Silk Road.”</a:t>
            </a:r>
            <a:endParaRPr b="1" sz="1200">
              <a:solidFill>
                <a:srgbClr val="E95C3D"/>
              </a:solidFill>
              <a:latin typeface="Inter"/>
              <a:ea typeface="Inter"/>
              <a:cs typeface="Inter"/>
              <a:sym typeface="Inter"/>
            </a:endParaRPr>
          </a:p>
        </p:txBody>
      </p:sp>
      <p:sp>
        <p:nvSpPr>
          <p:cNvPr id="144" name="Google Shape;144;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